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60" r:id="rId5"/>
    <p:sldId id="259" r:id="rId6"/>
    <p:sldId id="274" r:id="rId7"/>
    <p:sldId id="261" r:id="rId8"/>
    <p:sldId id="264" r:id="rId9"/>
    <p:sldId id="267" r:id="rId10"/>
    <p:sldId id="270" r:id="rId11"/>
    <p:sldId id="271" r:id="rId12"/>
    <p:sldId id="275" r:id="rId13"/>
    <p:sldId id="273" r:id="rId14"/>
    <p:sldId id="276" r:id="rId15"/>
    <p:sldId id="266" r:id="rId16"/>
    <p:sldId id="277" r:id="rId17"/>
    <p:sldId id="265" r:id="rId18"/>
    <p:sldId id="262" r:id="rId19"/>
    <p:sldId id="278" r:id="rId2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Lato" panose="020B0604020202020204" charset="0"/>
      <p:regular r:id="rId26"/>
      <p:bold r:id="rId27"/>
      <p:italic r:id="rId28"/>
      <p:boldItalic r:id="rId29"/>
    </p:embeddedFont>
    <p:embeddedFont>
      <p:font typeface="Montserrat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C7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édio 2 - Ênfas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Estilo Médio 2 - Ênfas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799B23B-EC83-4686-B30A-512413B5E67A}" styleName="Estilo Claro 3 - Ênfas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Estilo Claro 3 - Ênfase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84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b92aeade4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b92aeade4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6b92aeade4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6b92aeade4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6b92aeade4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6b92aeade4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85587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b92aeade4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b92aeade4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6564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b92aeade4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b92aeade4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26507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b92aeade4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b92aeade4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69507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b92aeade4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b92aeade4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131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svn.python.org/projects/python/trunk/Objects/listsort.txt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Algoritmo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TimSort</a:t>
            </a:r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3537150" y="2991050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/>
              <a:t>Conceitos e Implementação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36" name="Google Shape;136;p13"/>
          <p:cNvSpPr txBox="1">
            <a:spLocks noGrp="1"/>
          </p:cNvSpPr>
          <p:nvPr>
            <p:ph type="subTitle" idx="1"/>
          </p:nvPr>
        </p:nvSpPr>
        <p:spPr>
          <a:xfrm>
            <a:off x="5147625" y="3590450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Fernanda Amaral de Souza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Natan Nascimento Oliveira Matos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239535-B9F1-42D6-BB44-32F687B16B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500" y="393750"/>
            <a:ext cx="4053818" cy="914100"/>
          </a:xfrm>
        </p:spPr>
        <p:txBody>
          <a:bodyPr/>
          <a:lstStyle/>
          <a:p>
            <a:r>
              <a:rPr lang="pt-BR" dirty="0"/>
              <a:t>Explicação Detalhadas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FFF990B9-7F70-4709-A343-77B3DC44F8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00"/>
          <a:stretch/>
        </p:blipFill>
        <p:spPr bwMode="auto">
          <a:xfrm>
            <a:off x="6432550" y="0"/>
            <a:ext cx="271145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AD1BC0E6-8D10-4B0F-928E-0F9BB7A7B8D1}"/>
              </a:ext>
            </a:extLst>
          </p:cNvPr>
          <p:cNvSpPr txBox="1"/>
          <p:nvPr/>
        </p:nvSpPr>
        <p:spPr>
          <a:xfrm>
            <a:off x="3951497" y="4835723"/>
            <a:ext cx="251222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Fig. 01: Algoritmo de </a:t>
            </a:r>
            <a:r>
              <a:rPr lang="pt-BR" dirty="0" err="1">
                <a:solidFill>
                  <a:schemeClr val="bg1"/>
                </a:solidFill>
              </a:rPr>
              <a:t>TimSort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0" name="Espaço Reservado para Texto 8">
            <a:extLst>
              <a:ext uri="{FF2B5EF4-FFF2-40B4-BE49-F238E27FC236}">
                <a16:creationId xmlns:a16="http://schemas.microsoft.com/office/drawing/2014/main" id="{9866C86A-35AE-49D4-8D7F-A6FEA39F97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012090"/>
            <a:ext cx="4687664" cy="2911200"/>
          </a:xfrm>
        </p:spPr>
        <p:txBody>
          <a:bodyPr/>
          <a:lstStyle/>
          <a:p>
            <a:pPr marL="488950" indent="-342900">
              <a:buFont typeface="+mj-lt"/>
              <a:buAutoNum type="arabicPeriod"/>
            </a:pPr>
            <a:r>
              <a:rPr lang="pt-BR" sz="1400" dirty="0"/>
              <a:t>Detectar o vetor N;</a:t>
            </a:r>
          </a:p>
          <a:p>
            <a:pPr marL="488950" indent="-342900">
              <a:buFont typeface="+mj-lt"/>
              <a:buAutoNum type="arabicPeriod"/>
            </a:pPr>
            <a:r>
              <a:rPr lang="pt-BR" sz="1400" dirty="0"/>
              <a:t>Definir o endereço base do elemento atual;</a:t>
            </a:r>
          </a:p>
          <a:p>
            <a:pPr marL="488950" indent="-342900">
              <a:buFont typeface="+mj-lt"/>
              <a:buAutoNum type="arabicPeriod"/>
            </a:pPr>
            <a:r>
              <a:rPr lang="pt-BR" sz="1400" dirty="0"/>
              <a:t>Procurar um </a:t>
            </a:r>
            <a:r>
              <a:rPr lang="pt-BR" sz="1400" dirty="0" err="1"/>
              <a:t>Run</a:t>
            </a:r>
            <a:r>
              <a:rPr lang="pt-BR" sz="1400" dirty="0"/>
              <a:t> (</a:t>
            </a:r>
            <a:r>
              <a:rPr lang="pt-BR" sz="1400" dirty="0" err="1"/>
              <a:t>sub-vetor</a:t>
            </a:r>
            <a:r>
              <a:rPr lang="pt-BR" sz="1400" dirty="0"/>
              <a:t>);</a:t>
            </a:r>
          </a:p>
          <a:p>
            <a:pPr marL="488950" indent="-342900">
              <a:buFont typeface="+mj-lt"/>
              <a:buAutoNum type="arabicPeriod"/>
            </a:pPr>
            <a:r>
              <a:rPr lang="pt-BR" sz="1400" dirty="0"/>
              <a:t>Caso o tamanho de N seja menor que 64</a:t>
            </a:r>
          </a:p>
          <a:p>
            <a:pPr marL="946150" lvl="1" indent="-342900">
              <a:buFont typeface="+mj-lt"/>
              <a:buAutoNum type="arabicPeriod"/>
            </a:pPr>
            <a:r>
              <a:rPr lang="pt-BR" sz="1200" dirty="0"/>
              <a:t>Aplicar o Merge </a:t>
            </a:r>
            <a:r>
              <a:rPr lang="pt-BR" sz="1200" dirty="0" err="1"/>
              <a:t>Sort</a:t>
            </a:r>
            <a:endParaRPr lang="pt-BR" sz="1200" dirty="0"/>
          </a:p>
          <a:p>
            <a:pPr marL="488950" indent="-342900">
              <a:buFont typeface="+mj-lt"/>
              <a:buAutoNum type="arabicPeriod"/>
            </a:pPr>
            <a:r>
              <a:rPr lang="pt-BR" sz="1400" dirty="0"/>
              <a:t>Caso o tamanho de N seja maior que 64</a:t>
            </a:r>
          </a:p>
          <a:p>
            <a:pPr marL="946150" lvl="1" indent="-342900">
              <a:buFont typeface="+mj-lt"/>
              <a:buAutoNum type="arabicPeriod"/>
            </a:pPr>
            <a:r>
              <a:rPr lang="pt-BR" sz="1200" dirty="0"/>
              <a:t>Calcular o </a:t>
            </a:r>
            <a:r>
              <a:rPr lang="pt-BR" sz="1200" dirty="0" err="1"/>
              <a:t>minRun</a:t>
            </a:r>
            <a:r>
              <a:rPr lang="pt-BR" sz="1200" dirty="0"/>
              <a:t>;</a:t>
            </a:r>
          </a:p>
          <a:p>
            <a:pPr marL="946150" lvl="1" indent="-342900">
              <a:buFont typeface="+mj-lt"/>
              <a:buAutoNum type="arabicPeriod"/>
            </a:pPr>
            <a:r>
              <a:rPr lang="pt-BR" sz="1200" dirty="0"/>
              <a:t>Verificar o tamanho dos Runs;</a:t>
            </a:r>
          </a:p>
          <a:p>
            <a:pPr marL="946150" lvl="1" indent="-342900">
              <a:buFont typeface="+mj-lt"/>
              <a:buAutoNum type="arabicPeriod"/>
            </a:pPr>
            <a:r>
              <a:rPr lang="pt-BR" sz="1200" dirty="0"/>
              <a:t>Aplicar o </a:t>
            </a:r>
            <a:r>
              <a:rPr lang="pt-BR" sz="1200" dirty="0" err="1"/>
              <a:t>Insertion</a:t>
            </a:r>
            <a:r>
              <a:rPr lang="pt-BR" sz="1200" dirty="0"/>
              <a:t> </a:t>
            </a:r>
            <a:r>
              <a:rPr lang="pt-BR" sz="1200" dirty="0" err="1"/>
              <a:t>Sort</a:t>
            </a:r>
            <a:r>
              <a:rPr lang="pt-BR" sz="1200" dirty="0"/>
              <a:t>;</a:t>
            </a:r>
          </a:p>
          <a:p>
            <a:pPr marL="946150" lvl="1" indent="-342900">
              <a:buFont typeface="+mj-lt"/>
              <a:buAutoNum type="arabicPeriod"/>
            </a:pPr>
            <a:r>
              <a:rPr lang="pt-BR" sz="1200" dirty="0"/>
              <a:t>Adicionar os dados em uma </a:t>
            </a:r>
            <a:r>
              <a:rPr lang="pt-BR" sz="1200" dirty="0" err="1"/>
              <a:t>pairStack</a:t>
            </a:r>
            <a:r>
              <a:rPr lang="pt-BR" sz="1200" dirty="0"/>
              <a:t>;</a:t>
            </a:r>
          </a:p>
          <a:p>
            <a:pPr marL="946150" lvl="1" indent="-342900">
              <a:buFont typeface="+mj-lt"/>
              <a:buAutoNum type="arabicPeriod"/>
            </a:pPr>
            <a:r>
              <a:rPr lang="pt-BR" sz="1200" dirty="0"/>
              <a:t>Verificar se os valores estão ordenados e finalizar o algoritmo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D7E0565-AA72-499C-9316-9A256D842FB4}"/>
              </a:ext>
            </a:extLst>
          </p:cNvPr>
          <p:cNvSpPr txBox="1"/>
          <p:nvPr/>
        </p:nvSpPr>
        <p:spPr>
          <a:xfrm>
            <a:off x="83127" y="4681834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836051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BE23D1-BC95-4CFD-BC82-0A0318D04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Demonstração</a:t>
            </a:r>
          </a:p>
        </p:txBody>
      </p:sp>
      <p:pic>
        <p:nvPicPr>
          <p:cNvPr id="7" name="timSORT">
            <a:hlinkClick r:id="" action="ppaction://media"/>
            <a:extLst>
              <a:ext uri="{FF2B5EF4-FFF2-40B4-BE49-F238E27FC236}">
                <a16:creationId xmlns:a16="http://schemas.microsoft.com/office/drawing/2014/main" id="{5C80058E-0301-4233-AA20-884E2D3D4C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4695" y="955964"/>
            <a:ext cx="7444509" cy="4187536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A8709F86-4A02-463A-88B0-7167E9596F50}"/>
              </a:ext>
            </a:extLst>
          </p:cNvPr>
          <p:cNvSpPr txBox="1"/>
          <p:nvPr/>
        </p:nvSpPr>
        <p:spPr>
          <a:xfrm>
            <a:off x="8749145" y="4738254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4101293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69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5758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>
            <a:spLocks noGrp="1"/>
          </p:cNvSpPr>
          <p:nvPr>
            <p:ph type="title"/>
          </p:nvPr>
        </p:nvSpPr>
        <p:spPr>
          <a:xfrm>
            <a:off x="788475" y="1531800"/>
            <a:ext cx="4587000" cy="207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/>
              <a:t>Vantagens e Desvantagens</a:t>
            </a:r>
            <a:endParaRPr sz="4000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F253679-1AE1-4C42-BDF7-A166264FDA84}"/>
              </a:ext>
            </a:extLst>
          </p:cNvPr>
          <p:cNvSpPr txBox="1"/>
          <p:nvPr/>
        </p:nvSpPr>
        <p:spPr>
          <a:xfrm>
            <a:off x="8749145" y="4738254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167510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AF68EE-D034-4836-BF42-D37A349D7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Vantagens e Desvantagens do Algoritmo</a:t>
            </a: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E3A8DDA6-72C2-4A4F-B11E-6917D12014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7778333"/>
              </p:ext>
            </p:extLst>
          </p:nvPr>
        </p:nvGraphicFramePr>
        <p:xfrm>
          <a:off x="919299" y="1615787"/>
          <a:ext cx="7795302" cy="872316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497403">
                  <a:extLst>
                    <a:ext uri="{9D8B030D-6E8A-4147-A177-3AD203B41FA5}">
                      <a16:colId xmlns:a16="http://schemas.microsoft.com/office/drawing/2014/main" val="3956438711"/>
                    </a:ext>
                  </a:extLst>
                </a:gridCol>
                <a:gridCol w="1189113">
                  <a:extLst>
                    <a:ext uri="{9D8B030D-6E8A-4147-A177-3AD203B41FA5}">
                      <a16:colId xmlns:a16="http://schemas.microsoft.com/office/drawing/2014/main" val="1709641788"/>
                    </a:ext>
                  </a:extLst>
                </a:gridCol>
                <a:gridCol w="1497403">
                  <a:extLst>
                    <a:ext uri="{9D8B030D-6E8A-4147-A177-3AD203B41FA5}">
                      <a16:colId xmlns:a16="http://schemas.microsoft.com/office/drawing/2014/main" val="3039706166"/>
                    </a:ext>
                  </a:extLst>
                </a:gridCol>
                <a:gridCol w="1497403">
                  <a:extLst>
                    <a:ext uri="{9D8B030D-6E8A-4147-A177-3AD203B41FA5}">
                      <a16:colId xmlns:a16="http://schemas.microsoft.com/office/drawing/2014/main" val="1475490525"/>
                    </a:ext>
                  </a:extLst>
                </a:gridCol>
                <a:gridCol w="1214487">
                  <a:extLst>
                    <a:ext uri="{9D8B030D-6E8A-4147-A177-3AD203B41FA5}">
                      <a16:colId xmlns:a16="http://schemas.microsoft.com/office/drawing/2014/main" val="4017836942"/>
                    </a:ext>
                  </a:extLst>
                </a:gridCol>
                <a:gridCol w="899493">
                  <a:extLst>
                    <a:ext uri="{9D8B030D-6E8A-4147-A177-3AD203B41FA5}">
                      <a16:colId xmlns:a16="http://schemas.microsoft.com/office/drawing/2014/main" val="1957454269"/>
                    </a:ext>
                  </a:extLst>
                </a:gridCol>
              </a:tblGrid>
              <a:tr h="290772">
                <a:tc>
                  <a:txBody>
                    <a:bodyPr/>
                    <a:lstStyle/>
                    <a:p>
                      <a:pPr algn="ctr" fontAlgn="b"/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Best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Average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Worst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Memory</a:t>
                      </a:r>
                      <a:endParaRPr lang="pt-BR" sz="1700" b="0" i="0" u="none" strike="noStrike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Stable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9467035"/>
                  </a:ext>
                </a:extLst>
              </a:tr>
              <a:tr h="29077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TimSort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O(nlog(n))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O(nlog(n))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pt-BR" sz="1700" b="0" i="0" u="none" strike="noStrike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2655853"/>
                  </a:ext>
                </a:extLst>
              </a:tr>
              <a:tr h="29077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Smoothsort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O(nlog(n))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</a:t>
                      </a:r>
                      <a:r>
                        <a:rPr lang="pt-BR" sz="1700" u="none" strike="noStrike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nlog</a:t>
                      </a:r>
                      <a:r>
                        <a:rPr lang="pt-BR" sz="1700" u="none" strike="noStrike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(n))</a:t>
                      </a:r>
                      <a:endParaRPr lang="pt-BR" sz="1700" b="0" i="0" u="none" strike="noStrike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pt-BR" sz="1700" b="0" i="0" u="none" strike="noStrike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pt-BR" sz="1700" b="0" i="0" u="none" strike="noStrike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3436596"/>
                  </a:ext>
                </a:extLst>
              </a:tr>
            </a:tbl>
          </a:graphicData>
        </a:graphic>
      </p:graphicFrame>
      <p:sp>
        <p:nvSpPr>
          <p:cNvPr id="7" name="Retângulo 6">
            <a:extLst>
              <a:ext uri="{FF2B5EF4-FFF2-40B4-BE49-F238E27FC236}">
                <a16:creationId xmlns:a16="http://schemas.microsoft.com/office/drawing/2014/main" id="{77BE0308-EDBA-48D9-B99E-4E044A8ECC68}"/>
              </a:ext>
            </a:extLst>
          </p:cNvPr>
          <p:cNvSpPr/>
          <p:nvPr/>
        </p:nvSpPr>
        <p:spPr>
          <a:xfrm>
            <a:off x="919299" y="1906280"/>
            <a:ext cx="7795302" cy="282864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7" name="Conector: Angulado 16">
            <a:extLst>
              <a:ext uri="{FF2B5EF4-FFF2-40B4-BE49-F238E27FC236}">
                <a16:creationId xmlns:a16="http://schemas.microsoft.com/office/drawing/2014/main" id="{8B4F4EFD-0A78-4B9E-8347-5059F36EBE09}"/>
              </a:ext>
            </a:extLst>
          </p:cNvPr>
          <p:cNvCxnSpPr>
            <a:stCxn id="7" idx="1"/>
          </p:cNvCxnSpPr>
          <p:nvPr/>
        </p:nvCxnSpPr>
        <p:spPr>
          <a:xfrm rot="10800000">
            <a:off x="219075" y="1675852"/>
            <a:ext cx="700224" cy="371860"/>
          </a:xfrm>
          <a:prstGeom prst="bentConnector3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Conector: Angulado 18">
            <a:extLst>
              <a:ext uri="{FF2B5EF4-FFF2-40B4-BE49-F238E27FC236}">
                <a16:creationId xmlns:a16="http://schemas.microsoft.com/office/drawing/2014/main" id="{7F8D8394-B46D-4130-9008-2B94733BE4AF}"/>
              </a:ext>
            </a:extLst>
          </p:cNvPr>
          <p:cNvCxnSpPr>
            <a:cxnSpLocks/>
          </p:cNvCxnSpPr>
          <p:nvPr/>
        </p:nvCxnSpPr>
        <p:spPr>
          <a:xfrm>
            <a:off x="219075" y="1675852"/>
            <a:ext cx="700224" cy="666750"/>
          </a:xfrm>
          <a:prstGeom prst="bentConnector3">
            <a:avLst>
              <a:gd name="adj1" fmla="val -330"/>
            </a:avLst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BED85F69-FE1A-440F-810C-9D886B1F3E4D}"/>
              </a:ext>
            </a:extLst>
          </p:cNvPr>
          <p:cNvSpPr txBox="1"/>
          <p:nvPr/>
        </p:nvSpPr>
        <p:spPr>
          <a:xfrm>
            <a:off x="2913533" y="2655398"/>
            <a:ext cx="31486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Tabela 2: Comparação de Algoritmos</a:t>
            </a:r>
          </a:p>
        </p:txBody>
      </p:sp>
      <p:sp>
        <p:nvSpPr>
          <p:cNvPr id="9" name="Espaço Reservado para Texto 2">
            <a:extLst>
              <a:ext uri="{FF2B5EF4-FFF2-40B4-BE49-F238E27FC236}">
                <a16:creationId xmlns:a16="http://schemas.microsoft.com/office/drawing/2014/main" id="{221EF0E0-11E4-4DCE-8238-CFFF1738BA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9299" y="2963175"/>
            <a:ext cx="3652701" cy="1791788"/>
          </a:xfrm>
        </p:spPr>
        <p:txBody>
          <a:bodyPr/>
          <a:lstStyle/>
          <a:p>
            <a:r>
              <a:rPr lang="pt-BR" dirty="0"/>
              <a:t>Vantagens ✅</a:t>
            </a:r>
          </a:p>
          <a:p>
            <a:pPr lvl="1"/>
            <a:r>
              <a:rPr lang="pt-BR" sz="1300" dirty="0"/>
              <a:t>Excelente Desempenho;</a:t>
            </a:r>
          </a:p>
          <a:p>
            <a:pPr lvl="1"/>
            <a:r>
              <a:rPr lang="pt-BR" sz="1300" dirty="0"/>
              <a:t>Capaz de manter uma classificação estável.</a:t>
            </a:r>
          </a:p>
        </p:txBody>
      </p:sp>
      <p:sp>
        <p:nvSpPr>
          <p:cNvPr id="10" name="Espaço Reservado para Texto 2">
            <a:extLst>
              <a:ext uri="{FF2B5EF4-FFF2-40B4-BE49-F238E27FC236}">
                <a16:creationId xmlns:a16="http://schemas.microsoft.com/office/drawing/2014/main" id="{DE841B6E-DD08-413A-982C-10ED03FB4E3C}"/>
              </a:ext>
            </a:extLst>
          </p:cNvPr>
          <p:cNvSpPr txBox="1">
            <a:spLocks/>
          </p:cNvSpPr>
          <p:nvPr/>
        </p:nvSpPr>
        <p:spPr>
          <a:xfrm>
            <a:off x="4816950" y="2945873"/>
            <a:ext cx="3652701" cy="1791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rPr lang="pt-BR" dirty="0"/>
              <a:t>Desvantagens ❎</a:t>
            </a:r>
          </a:p>
          <a:p>
            <a:pPr lvl="1"/>
            <a:r>
              <a:rPr lang="pt-BR" sz="1300" dirty="0"/>
              <a:t>Alto consumo de memória quando comparado com outro </a:t>
            </a:r>
            <a:r>
              <a:rPr lang="pt-BR" sz="1300" dirty="0" err="1"/>
              <a:t>algortimos</a:t>
            </a:r>
            <a:r>
              <a:rPr lang="pt-BR" sz="1300" dirty="0"/>
              <a:t>;</a:t>
            </a:r>
          </a:p>
          <a:p>
            <a:pPr lvl="1"/>
            <a:r>
              <a:rPr lang="pt-BR" sz="1300" dirty="0"/>
              <a:t>Perca de desempenho quando está fora da sua “zona de conforto”.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BA961787-762B-452A-AC83-82C701226CB7}"/>
              </a:ext>
            </a:extLst>
          </p:cNvPr>
          <p:cNvSpPr txBox="1"/>
          <p:nvPr/>
        </p:nvSpPr>
        <p:spPr>
          <a:xfrm>
            <a:off x="8749145" y="4738254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3734977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build="p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>
            <a:spLocks noGrp="1"/>
          </p:cNvSpPr>
          <p:nvPr>
            <p:ph type="title"/>
          </p:nvPr>
        </p:nvSpPr>
        <p:spPr>
          <a:xfrm>
            <a:off x="788475" y="1531800"/>
            <a:ext cx="4587000" cy="207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/>
              <a:t>Aplicações em casos reais</a:t>
            </a:r>
            <a:endParaRPr sz="4000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812A6DA-A0C7-471E-9F8B-7E1232602A34}"/>
              </a:ext>
            </a:extLst>
          </p:cNvPr>
          <p:cNvSpPr txBox="1"/>
          <p:nvPr/>
        </p:nvSpPr>
        <p:spPr>
          <a:xfrm>
            <a:off x="8749145" y="4738254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2950335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BC12E7-20FB-4991-B779-73D9304B7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Aplicações na Industria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42EE4BB-4CDB-4B53-B5CA-78E6B06C1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5500" y="1307850"/>
            <a:ext cx="7962900" cy="2911200"/>
          </a:xfrm>
        </p:spPr>
        <p:txBody>
          <a:bodyPr/>
          <a:lstStyle/>
          <a:p>
            <a:r>
              <a:rPr lang="pt-BR" dirty="0"/>
              <a:t>Aplicações na Aeronáutica:</a:t>
            </a:r>
          </a:p>
          <a:p>
            <a:pPr lvl="1"/>
            <a:r>
              <a:rPr lang="pt-BR" sz="1300" dirty="0"/>
              <a:t>Controle de voos – Utilizando softwares a junção de Tim </a:t>
            </a:r>
            <a:r>
              <a:rPr lang="pt-BR" sz="1300" dirty="0" err="1"/>
              <a:t>Sort</a:t>
            </a:r>
            <a:r>
              <a:rPr lang="pt-BR" sz="1300" dirty="0"/>
              <a:t> com algoritmos de tempo real, para melhorar a performance;</a:t>
            </a:r>
          </a:p>
          <a:p>
            <a:pPr lvl="1"/>
            <a:endParaRPr lang="pt-BR" sz="1300" dirty="0"/>
          </a:p>
          <a:p>
            <a:r>
              <a:rPr lang="pt-BR" dirty="0"/>
              <a:t>Aplicações na automatização Industrial (</a:t>
            </a:r>
            <a:r>
              <a:rPr lang="pt-BR" dirty="0" err="1"/>
              <a:t>CLP’s</a:t>
            </a:r>
            <a:r>
              <a:rPr lang="pt-BR" dirty="0"/>
              <a:t>):</a:t>
            </a:r>
          </a:p>
          <a:p>
            <a:pPr lvl="1"/>
            <a:r>
              <a:rPr lang="pt-BR" sz="1300" dirty="0"/>
              <a:t>Na indústria de forma geral, são utilizados Controladores Lógicos Programáveis (</a:t>
            </a:r>
            <a:r>
              <a:rPr lang="pt-BR" sz="1300" dirty="0" err="1"/>
              <a:t>CLP’s</a:t>
            </a:r>
            <a:r>
              <a:rPr lang="pt-BR" sz="1300" dirty="0"/>
              <a:t>) que desempenha funções de automação, controle e monitoramento de máquinas e de processos industriais de diversos tipos e níveis de complexidade.</a:t>
            </a:r>
          </a:p>
          <a:p>
            <a:pPr lvl="1"/>
            <a:r>
              <a:rPr lang="pt-BR" sz="1300" dirty="0"/>
              <a:t>O algoritmo pode ser utilizado em </a:t>
            </a:r>
            <a:r>
              <a:rPr lang="pt-BR" sz="1300" dirty="0" err="1"/>
              <a:t>CLP’s</a:t>
            </a:r>
            <a:r>
              <a:rPr lang="pt-BR" sz="1300" dirty="0"/>
              <a:t> Siemens utilizando o Siemens SCL.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AD53440-D4A6-4F25-ADF4-ACD61C7770FF}"/>
              </a:ext>
            </a:extLst>
          </p:cNvPr>
          <p:cNvSpPr txBox="1"/>
          <p:nvPr/>
        </p:nvSpPr>
        <p:spPr>
          <a:xfrm>
            <a:off x="8749145" y="4738254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170444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>
            <a:spLocks noGrp="1"/>
          </p:cNvSpPr>
          <p:nvPr>
            <p:ph type="title"/>
          </p:nvPr>
        </p:nvSpPr>
        <p:spPr>
          <a:xfrm>
            <a:off x="788475" y="1531800"/>
            <a:ext cx="4587000" cy="207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/>
              <a:t>Problemas em aberto</a:t>
            </a:r>
            <a:endParaRPr sz="4000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5C7DBC9-F5AA-4043-A746-9C10CEAD475F}"/>
              </a:ext>
            </a:extLst>
          </p:cNvPr>
          <p:cNvSpPr txBox="1"/>
          <p:nvPr/>
        </p:nvSpPr>
        <p:spPr>
          <a:xfrm>
            <a:off x="8749145" y="4738254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21082423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36A163-8A40-4FD7-B72A-45B13C3BAB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Problemas em aberto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BE1852B-A3EB-4DC5-A620-210D59EC29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Segundo os autores de "</a:t>
            </a:r>
            <a:r>
              <a:rPr lang="pt-BR" dirty="0" err="1"/>
              <a:t>An</a:t>
            </a:r>
            <a:r>
              <a:rPr lang="pt-BR" dirty="0"/>
              <a:t> </a:t>
            </a:r>
            <a:r>
              <a:rPr lang="pt-BR" dirty="0" err="1"/>
              <a:t>Efficient</a:t>
            </a:r>
            <a:r>
              <a:rPr lang="pt-BR" dirty="0"/>
              <a:t> Hardware </a:t>
            </a:r>
            <a:r>
              <a:rPr lang="pt-BR" dirty="0" err="1"/>
              <a:t>Implementation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TimSort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MergeSort</a:t>
            </a:r>
            <a:r>
              <a:rPr lang="pt-BR" dirty="0"/>
              <a:t> </a:t>
            </a:r>
            <a:r>
              <a:rPr lang="pt-BR" dirty="0" err="1"/>
              <a:t>Algorithms</a:t>
            </a:r>
            <a:r>
              <a:rPr lang="pt-BR" dirty="0"/>
              <a:t> </a:t>
            </a:r>
            <a:r>
              <a:rPr lang="pt-BR" dirty="0" err="1"/>
              <a:t>Using</a:t>
            </a:r>
            <a:r>
              <a:rPr lang="pt-BR" dirty="0"/>
              <a:t> High </a:t>
            </a:r>
            <a:r>
              <a:rPr lang="pt-BR" dirty="0" err="1"/>
              <a:t>Level</a:t>
            </a:r>
            <a:r>
              <a:rPr lang="pt-BR" dirty="0"/>
              <a:t> </a:t>
            </a:r>
            <a:r>
              <a:rPr lang="pt-BR" dirty="0" err="1"/>
              <a:t>Synthesis</a:t>
            </a:r>
            <a:r>
              <a:rPr lang="pt-BR" dirty="0"/>
              <a:t>“, o </a:t>
            </a:r>
            <a:r>
              <a:rPr lang="pt-BR" dirty="0" err="1"/>
              <a:t>TimSort</a:t>
            </a:r>
            <a:r>
              <a:rPr lang="pt-BR" dirty="0"/>
              <a:t> pode ser uma alternativa viável quando os dados não são tão aleatórios e seguem um determinado padrão;</a:t>
            </a:r>
          </a:p>
          <a:p>
            <a:endParaRPr lang="pt-BR" dirty="0"/>
          </a:p>
          <a:p>
            <a:r>
              <a:rPr lang="pt-BR" dirty="0"/>
              <a:t>Para esse problema, seria interessante utilizá-lo com outros algoritmos, assim como fizeram em seu artigo, utilizando o </a:t>
            </a:r>
            <a:r>
              <a:rPr lang="pt-BR" dirty="0" err="1"/>
              <a:t>TimSort</a:t>
            </a:r>
            <a:r>
              <a:rPr lang="pt-BR" dirty="0"/>
              <a:t> e o </a:t>
            </a:r>
            <a:r>
              <a:rPr lang="pt-BR" dirty="0" err="1"/>
              <a:t>MergeSort</a:t>
            </a:r>
            <a:r>
              <a:rPr lang="pt-BR" dirty="0"/>
              <a:t> para um algoritmo de alta </a:t>
            </a:r>
            <a:r>
              <a:rPr lang="pt-BR" dirty="0" err="1"/>
              <a:t>performace</a:t>
            </a:r>
            <a:r>
              <a:rPr lang="pt-BR" dirty="0"/>
              <a:t>.</a:t>
            </a:r>
          </a:p>
          <a:p>
            <a:endParaRPr lang="pt-BR" dirty="0"/>
          </a:p>
          <a:p>
            <a:r>
              <a:rPr lang="en-US" dirty="0"/>
              <a:t>“This work aims to develop a hardware implementation of sorting algorithms (</a:t>
            </a:r>
            <a:r>
              <a:rPr lang="en-US" dirty="0" err="1"/>
              <a:t>MergeSort</a:t>
            </a:r>
            <a:r>
              <a:rPr lang="en-US" dirty="0"/>
              <a:t> and </a:t>
            </a:r>
            <a:r>
              <a:rPr lang="en-US" dirty="0" err="1"/>
              <a:t>TimSort</a:t>
            </a:r>
            <a:r>
              <a:rPr lang="en-US" dirty="0"/>
              <a:t>) in the context of avionic applications” (</a:t>
            </a:r>
            <a:r>
              <a:rPr lang="pt-BR" dirty="0"/>
              <a:t>Y. B. </a:t>
            </a:r>
            <a:r>
              <a:rPr lang="pt-BR" dirty="0" err="1"/>
              <a:t>Jmaa</a:t>
            </a:r>
            <a:r>
              <a:rPr lang="pt-BR" dirty="0"/>
              <a:t>, K. M. A. Ali </a:t>
            </a:r>
            <a:r>
              <a:rPr lang="en-US" dirty="0"/>
              <a:t>et al, 2017)</a:t>
            </a:r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A94F028-52FC-45F1-9CEE-0997CB8B883C}"/>
              </a:ext>
            </a:extLst>
          </p:cNvPr>
          <p:cNvSpPr txBox="1"/>
          <p:nvPr/>
        </p:nvSpPr>
        <p:spPr>
          <a:xfrm>
            <a:off x="8749145" y="4738254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2841388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2028F0-C5B5-42C7-86FA-A68E17CBF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Referências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E3A1ECA-0295-4F75-802D-26F1053302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173800"/>
            <a:ext cx="7038900" cy="3575950"/>
          </a:xfrm>
        </p:spPr>
        <p:txBody>
          <a:bodyPr/>
          <a:lstStyle/>
          <a:p>
            <a:r>
              <a:rPr lang="en-US" dirty="0"/>
              <a:t>AUGER, Nicolas et al. On the worst-case complexity of </a:t>
            </a:r>
            <a:r>
              <a:rPr lang="en-US" dirty="0" err="1"/>
              <a:t>TimSort</a:t>
            </a:r>
            <a:r>
              <a:rPr lang="en-US" dirty="0"/>
              <a:t>. </a:t>
            </a:r>
            <a:r>
              <a:rPr lang="en-US" b="1" dirty="0" err="1"/>
              <a:t>arXiv</a:t>
            </a:r>
            <a:r>
              <a:rPr lang="en-US" b="1" dirty="0"/>
              <a:t> preprint arXiv:1805.08612</a:t>
            </a:r>
            <a:r>
              <a:rPr lang="en-US" dirty="0"/>
              <a:t>, 2018.</a:t>
            </a:r>
          </a:p>
          <a:p>
            <a:endParaRPr lang="en-US" dirty="0"/>
          </a:p>
          <a:p>
            <a:r>
              <a:rPr lang="pt-BR" dirty="0"/>
              <a:t>Y. B. </a:t>
            </a:r>
            <a:r>
              <a:rPr lang="pt-BR" dirty="0" err="1"/>
              <a:t>Jmaa</a:t>
            </a:r>
            <a:r>
              <a:rPr lang="pt-BR" dirty="0"/>
              <a:t>, K. M. A. Ali, D. Duvivier, M. B. </a:t>
            </a:r>
            <a:r>
              <a:rPr lang="pt-BR" dirty="0" err="1"/>
              <a:t>Jemaa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R. B. </a:t>
            </a:r>
            <a:r>
              <a:rPr lang="pt-BR" dirty="0" err="1"/>
              <a:t>Atitallah</a:t>
            </a:r>
            <a:r>
              <a:rPr lang="pt-BR" dirty="0"/>
              <a:t>, "</a:t>
            </a:r>
            <a:r>
              <a:rPr lang="pt-BR" dirty="0" err="1"/>
              <a:t>An</a:t>
            </a:r>
            <a:r>
              <a:rPr lang="pt-BR" dirty="0"/>
              <a:t> </a:t>
            </a:r>
            <a:r>
              <a:rPr lang="pt-BR" dirty="0" err="1"/>
              <a:t>Efficient</a:t>
            </a:r>
            <a:r>
              <a:rPr lang="pt-BR" dirty="0"/>
              <a:t> Hardware </a:t>
            </a:r>
            <a:r>
              <a:rPr lang="pt-BR" dirty="0" err="1"/>
              <a:t>Implementation</a:t>
            </a:r>
            <a:r>
              <a:rPr lang="pt-BR" dirty="0"/>
              <a:t>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TimSort</a:t>
            </a:r>
            <a:r>
              <a:rPr lang="pt-BR" dirty="0"/>
              <a:t>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MergeSort</a:t>
            </a:r>
            <a:r>
              <a:rPr lang="pt-BR" dirty="0"/>
              <a:t> </a:t>
            </a:r>
            <a:r>
              <a:rPr lang="pt-BR" dirty="0" err="1"/>
              <a:t>Algorithms</a:t>
            </a:r>
            <a:r>
              <a:rPr lang="pt-BR" dirty="0"/>
              <a:t> </a:t>
            </a:r>
            <a:r>
              <a:rPr lang="pt-BR" dirty="0" err="1"/>
              <a:t>Using</a:t>
            </a:r>
            <a:r>
              <a:rPr lang="pt-BR" dirty="0"/>
              <a:t> High </a:t>
            </a:r>
            <a:r>
              <a:rPr lang="pt-BR" dirty="0" err="1"/>
              <a:t>Level</a:t>
            </a:r>
            <a:r>
              <a:rPr lang="pt-BR" dirty="0"/>
              <a:t> </a:t>
            </a:r>
            <a:r>
              <a:rPr lang="pt-BR" dirty="0" err="1"/>
              <a:t>Synthesis</a:t>
            </a:r>
            <a:r>
              <a:rPr lang="pt-BR" dirty="0"/>
              <a:t>," </a:t>
            </a:r>
            <a:r>
              <a:rPr lang="pt-BR" i="1" dirty="0"/>
              <a:t>2017 </a:t>
            </a:r>
            <a:r>
              <a:rPr lang="pt-BR" i="1" dirty="0" err="1"/>
              <a:t>International</a:t>
            </a:r>
            <a:r>
              <a:rPr lang="pt-BR" i="1" dirty="0"/>
              <a:t> </a:t>
            </a:r>
            <a:r>
              <a:rPr lang="pt-BR" i="1" dirty="0" err="1"/>
              <a:t>Conference</a:t>
            </a:r>
            <a:r>
              <a:rPr lang="pt-BR" i="1" dirty="0"/>
              <a:t> </a:t>
            </a:r>
            <a:r>
              <a:rPr lang="pt-BR" i="1" dirty="0" err="1"/>
              <a:t>on</a:t>
            </a:r>
            <a:r>
              <a:rPr lang="pt-BR" i="1" dirty="0"/>
              <a:t> High Performance </a:t>
            </a:r>
            <a:r>
              <a:rPr lang="pt-BR" i="1" dirty="0" err="1"/>
              <a:t>Computing</a:t>
            </a:r>
            <a:r>
              <a:rPr lang="pt-BR" i="1" dirty="0"/>
              <a:t> &amp; </a:t>
            </a:r>
            <a:r>
              <a:rPr lang="pt-BR" i="1" dirty="0" err="1"/>
              <a:t>Simulation</a:t>
            </a:r>
            <a:r>
              <a:rPr lang="pt-BR" i="1" dirty="0"/>
              <a:t> (HPCS)</a:t>
            </a:r>
            <a:r>
              <a:rPr lang="pt-BR" dirty="0"/>
              <a:t>, Genoa, 2017, pp. 580-587, </a:t>
            </a:r>
            <a:r>
              <a:rPr lang="pt-BR" dirty="0" err="1"/>
              <a:t>doi</a:t>
            </a:r>
            <a:r>
              <a:rPr lang="pt-BR" dirty="0"/>
              <a:t>: 10.1109/HPCS.2017.92.</a:t>
            </a:r>
          </a:p>
          <a:p>
            <a:pPr marL="146050" indent="0">
              <a:buNone/>
            </a:pPr>
            <a:endParaRPr lang="en-US" dirty="0"/>
          </a:p>
          <a:p>
            <a:r>
              <a:rPr lang="en-US" dirty="0"/>
              <a:t>JUGÉ, Vincent. Adaptive Shivers sort: An alternative sorting algorithm. In: </a:t>
            </a:r>
            <a:r>
              <a:rPr lang="en-US" b="1" dirty="0"/>
              <a:t>Proceedings of the Fourteenth Annual ACM-SIAM Symposium on Discrete Algorithms</a:t>
            </a:r>
            <a:r>
              <a:rPr lang="en-US" dirty="0"/>
              <a:t>. Society for Industrial and Applied Mathematics, 2020. p. 1639-1654.</a:t>
            </a:r>
          </a:p>
          <a:p>
            <a:endParaRPr lang="en-US" dirty="0"/>
          </a:p>
          <a:p>
            <a:r>
              <a:rPr lang="en-US" dirty="0" err="1"/>
              <a:t>Documentação</a:t>
            </a:r>
            <a:r>
              <a:rPr lang="en-US" dirty="0"/>
              <a:t> do </a:t>
            </a:r>
            <a:r>
              <a:rPr lang="en-US" dirty="0" err="1"/>
              <a:t>TimSort</a:t>
            </a:r>
            <a:r>
              <a:rPr lang="en-US" dirty="0"/>
              <a:t> </a:t>
            </a:r>
            <a:r>
              <a:rPr lang="en-US" dirty="0" err="1"/>
              <a:t>utilizada</a:t>
            </a:r>
            <a:r>
              <a:rPr lang="en-US" dirty="0"/>
              <a:t> para a </a:t>
            </a:r>
            <a:r>
              <a:rPr lang="en-US" dirty="0" err="1"/>
              <a:t>criação</a:t>
            </a:r>
            <a:r>
              <a:rPr lang="en-US" dirty="0"/>
              <a:t> do Sort no Python</a:t>
            </a:r>
          </a:p>
          <a:p>
            <a:pPr marL="146050" indent="0">
              <a:buNone/>
            </a:pPr>
            <a:r>
              <a:rPr lang="pt-BR" dirty="0">
                <a:hlinkClick r:id="rId2"/>
              </a:rPr>
              <a:t>	https://svn.python.org/projects/python/trunk/Objects/listsort.txt</a:t>
            </a:r>
            <a:endParaRPr lang="pt-BR" dirty="0"/>
          </a:p>
          <a:p>
            <a:pPr marL="146050" indent="0">
              <a:buNone/>
            </a:pPr>
            <a:endParaRPr lang="pt-BR" dirty="0"/>
          </a:p>
          <a:p>
            <a:r>
              <a:rPr lang="da-DK" dirty="0"/>
              <a:t>AUGER, Nicolas et al. Analysis of TimSort Algorithm.</a:t>
            </a:r>
            <a:endParaRPr lang="pt-BR" dirty="0"/>
          </a:p>
          <a:p>
            <a:pPr marL="146050" indent="0">
              <a:buNone/>
            </a:pPr>
            <a:endParaRPr lang="en-US" dirty="0"/>
          </a:p>
          <a:p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C7A619A-D175-47B3-934C-8F78FF77DD3B}"/>
              </a:ext>
            </a:extLst>
          </p:cNvPr>
          <p:cNvSpPr txBox="1"/>
          <p:nvPr/>
        </p:nvSpPr>
        <p:spPr>
          <a:xfrm>
            <a:off x="8749145" y="4738254"/>
            <a:ext cx="383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9004848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BE2C3E6-7D3E-4DEA-A5F9-78BD598984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11800" y="1365532"/>
            <a:ext cx="6142392" cy="2911200"/>
          </a:xfrm>
        </p:spPr>
        <p:txBody>
          <a:bodyPr/>
          <a:lstStyle/>
          <a:p>
            <a:pPr marL="146050" indent="0">
              <a:buNone/>
            </a:pPr>
            <a:r>
              <a:rPr lang="pt-BR" sz="6000" b="1" dirty="0"/>
              <a:t>Obrigado Pela Atenção!</a:t>
            </a:r>
          </a:p>
        </p:txBody>
      </p:sp>
    </p:spTree>
    <p:extLst>
      <p:ext uri="{BB962C8B-B14F-4D97-AF65-F5344CB8AC3E}">
        <p14:creationId xmlns:p14="http://schemas.microsoft.com/office/powerpoint/2010/main" val="3463176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>
            <a:spLocks noGrp="1"/>
          </p:cNvSpPr>
          <p:nvPr>
            <p:ph type="title"/>
          </p:nvPr>
        </p:nvSpPr>
        <p:spPr>
          <a:xfrm>
            <a:off x="788475" y="1531800"/>
            <a:ext cx="4587000" cy="207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/>
              <a:t>Conceito</a:t>
            </a:r>
            <a:endParaRPr sz="400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C15F6800-0CF6-417A-9C8F-9A57EC5446A5}"/>
              </a:ext>
            </a:extLst>
          </p:cNvPr>
          <p:cNvSpPr txBox="1"/>
          <p:nvPr/>
        </p:nvSpPr>
        <p:spPr>
          <a:xfrm>
            <a:off x="8749145" y="4738254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50442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/>
              <a:t>O que é TimSort</a:t>
            </a:r>
            <a:endParaRPr sz="4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5"/>
          <p:cNvSpPr txBox="1">
            <a:spLocks noGrp="1"/>
          </p:cNvSpPr>
          <p:nvPr>
            <p:ph type="body" idx="1"/>
          </p:nvPr>
        </p:nvSpPr>
        <p:spPr>
          <a:xfrm>
            <a:off x="990500" y="1610590"/>
            <a:ext cx="7232700" cy="32924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pt-BR" sz="2000" dirty="0"/>
              <a:t>Algoritmo de ordenação híbrido; </a:t>
            </a:r>
          </a:p>
          <a:p>
            <a:pPr marL="342900" indent="-342900"/>
            <a:r>
              <a:rPr lang="pt-BR" sz="2000" dirty="0"/>
              <a:t>Boa performance; </a:t>
            </a:r>
          </a:p>
          <a:p>
            <a:pPr marL="342900" indent="-342900"/>
            <a:r>
              <a:rPr lang="pt-BR" sz="2000" dirty="0"/>
              <a:t>Criado por Tim Peters; </a:t>
            </a:r>
          </a:p>
          <a:p>
            <a:pPr marL="342900" indent="-342900"/>
            <a:r>
              <a:rPr lang="pt-BR" sz="2000" dirty="0"/>
              <a:t>Utilizado na linguagem em programação Python;</a:t>
            </a:r>
          </a:p>
          <a:p>
            <a:pPr marL="342900" indent="-342900"/>
            <a:r>
              <a:rPr lang="pt-BR" sz="2000" dirty="0"/>
              <a:t>Utilizado no Java SE.</a:t>
            </a:r>
            <a:endParaRPr sz="2000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0E01CC8-77CC-49FE-A6F3-13B1F9B07E8D}"/>
              </a:ext>
            </a:extLst>
          </p:cNvPr>
          <p:cNvSpPr txBox="1"/>
          <p:nvPr/>
        </p:nvSpPr>
        <p:spPr>
          <a:xfrm>
            <a:off x="8749145" y="4738254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AF68EE-D034-4836-BF42-D37A349D7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Comparações de Algoritmos</a:t>
            </a: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E3A8DDA6-72C2-4A4F-B11E-6917D12014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5872684"/>
              </p:ext>
            </p:extLst>
          </p:nvPr>
        </p:nvGraphicFramePr>
        <p:xfrm>
          <a:off x="919299" y="1615787"/>
          <a:ext cx="7795302" cy="2873412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497403">
                  <a:extLst>
                    <a:ext uri="{9D8B030D-6E8A-4147-A177-3AD203B41FA5}">
                      <a16:colId xmlns:a16="http://schemas.microsoft.com/office/drawing/2014/main" val="3956438711"/>
                    </a:ext>
                  </a:extLst>
                </a:gridCol>
                <a:gridCol w="1189113">
                  <a:extLst>
                    <a:ext uri="{9D8B030D-6E8A-4147-A177-3AD203B41FA5}">
                      <a16:colId xmlns:a16="http://schemas.microsoft.com/office/drawing/2014/main" val="1709641788"/>
                    </a:ext>
                  </a:extLst>
                </a:gridCol>
                <a:gridCol w="1497403">
                  <a:extLst>
                    <a:ext uri="{9D8B030D-6E8A-4147-A177-3AD203B41FA5}">
                      <a16:colId xmlns:a16="http://schemas.microsoft.com/office/drawing/2014/main" val="3039706166"/>
                    </a:ext>
                  </a:extLst>
                </a:gridCol>
                <a:gridCol w="1497403">
                  <a:extLst>
                    <a:ext uri="{9D8B030D-6E8A-4147-A177-3AD203B41FA5}">
                      <a16:colId xmlns:a16="http://schemas.microsoft.com/office/drawing/2014/main" val="1475490525"/>
                    </a:ext>
                  </a:extLst>
                </a:gridCol>
                <a:gridCol w="1214487">
                  <a:extLst>
                    <a:ext uri="{9D8B030D-6E8A-4147-A177-3AD203B41FA5}">
                      <a16:colId xmlns:a16="http://schemas.microsoft.com/office/drawing/2014/main" val="4017836942"/>
                    </a:ext>
                  </a:extLst>
                </a:gridCol>
                <a:gridCol w="899493">
                  <a:extLst>
                    <a:ext uri="{9D8B030D-6E8A-4147-A177-3AD203B41FA5}">
                      <a16:colId xmlns:a16="http://schemas.microsoft.com/office/drawing/2014/main" val="1957454269"/>
                    </a:ext>
                  </a:extLst>
                </a:gridCol>
              </a:tblGrid>
              <a:tr h="290772">
                <a:tc>
                  <a:txBody>
                    <a:bodyPr/>
                    <a:lstStyle/>
                    <a:p>
                      <a:pPr algn="ctr" fontAlgn="b"/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Best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Average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Worst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Memory</a:t>
                      </a:r>
                      <a:endParaRPr lang="pt-BR" sz="1700" b="0" i="0" u="none" strike="noStrike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Stable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9467035"/>
                  </a:ext>
                </a:extLst>
              </a:tr>
              <a:tr h="29077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BubbleSort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O(n² 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O(n² )</a:t>
                      </a:r>
                      <a:endParaRPr lang="pt-BR" sz="1700" b="0" i="0" u="none" strike="noStrike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7648043"/>
                  </a:ext>
                </a:extLst>
              </a:tr>
              <a:tr h="29077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InsertionSort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O(n² 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O(n² 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0874012"/>
                  </a:ext>
                </a:extLst>
              </a:tr>
              <a:tr h="29077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SelectionSort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O(n² 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O(n² 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O(n² 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Depends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27018357"/>
                  </a:ext>
                </a:extLst>
              </a:tr>
              <a:tr h="172143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ShellSort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O(n(log(n))² 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O(n(log(n))² 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379081"/>
                  </a:ext>
                </a:extLst>
              </a:tr>
              <a:tr h="241425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QuickSort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</a:t>
                      </a:r>
                      <a:r>
                        <a:rPr lang="pt-BR" sz="1700" u="none" strike="noStrike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nlog</a:t>
                      </a:r>
                      <a:r>
                        <a:rPr lang="pt-BR" sz="1700" u="none" strike="noStrike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(n))</a:t>
                      </a:r>
                      <a:endParaRPr lang="pt-BR" sz="1700" b="0" i="0" u="none" strike="noStrike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O(nlog(n))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O(n² 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O(log (n))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Depends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5088371"/>
                  </a:ext>
                </a:extLst>
              </a:tr>
              <a:tr h="29077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HeapSort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O(nlog(n))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O(nlog(n))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O(nlog(n))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8160679"/>
                  </a:ext>
                </a:extLst>
              </a:tr>
              <a:tr h="29077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MergeSort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O(nlog(n))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O(nlog(n))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O(nlog(n))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Depends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81644662"/>
                  </a:ext>
                </a:extLst>
              </a:tr>
              <a:tr h="29077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TimSort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O(nlog(n))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O(nlog(n))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Yes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2655853"/>
                  </a:ext>
                </a:extLst>
              </a:tr>
              <a:tr h="29077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Smoothsort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O(nlog(n))</a:t>
                      </a:r>
                      <a:endParaRPr lang="pt-BR" sz="1700" b="0" i="0" u="none" strike="noStrike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O(</a:t>
                      </a:r>
                      <a:r>
                        <a:rPr lang="pt-BR" sz="1700" u="none" strike="noStrike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nlog</a:t>
                      </a:r>
                      <a:r>
                        <a:rPr lang="pt-BR" sz="1700" u="none" strike="noStrike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(n))</a:t>
                      </a:r>
                      <a:endParaRPr lang="pt-BR" sz="1700" b="0" i="0" u="none" strike="noStrike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pt-BR" sz="1700" b="0" i="0" u="none" strike="noStrike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700" u="none" strike="noStrike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  <a:effectLst/>
                        </a:rPr>
                        <a:t>No</a:t>
                      </a:r>
                      <a:endParaRPr lang="pt-BR" sz="1700" b="0" i="0" u="none" strike="noStrike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4538" marR="14538" marT="14538" marB="0" anchor="b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3436596"/>
                  </a:ext>
                </a:extLst>
              </a:tr>
            </a:tbl>
          </a:graphicData>
        </a:graphic>
      </p:graphicFrame>
      <p:sp>
        <p:nvSpPr>
          <p:cNvPr id="7" name="Retângulo 6">
            <a:extLst>
              <a:ext uri="{FF2B5EF4-FFF2-40B4-BE49-F238E27FC236}">
                <a16:creationId xmlns:a16="http://schemas.microsoft.com/office/drawing/2014/main" id="{77BE0308-EDBA-48D9-B99E-4E044A8ECC68}"/>
              </a:ext>
            </a:extLst>
          </p:cNvPr>
          <p:cNvSpPr/>
          <p:nvPr/>
        </p:nvSpPr>
        <p:spPr>
          <a:xfrm>
            <a:off x="919299" y="3916603"/>
            <a:ext cx="7795302" cy="282864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7" name="Conector: Angulado 16">
            <a:extLst>
              <a:ext uri="{FF2B5EF4-FFF2-40B4-BE49-F238E27FC236}">
                <a16:creationId xmlns:a16="http://schemas.microsoft.com/office/drawing/2014/main" id="{8B4F4EFD-0A78-4B9E-8347-5059F36EBE09}"/>
              </a:ext>
            </a:extLst>
          </p:cNvPr>
          <p:cNvCxnSpPr>
            <a:stCxn id="7" idx="1"/>
          </p:cNvCxnSpPr>
          <p:nvPr/>
        </p:nvCxnSpPr>
        <p:spPr>
          <a:xfrm rot="10800000">
            <a:off x="219075" y="3686175"/>
            <a:ext cx="700224" cy="371860"/>
          </a:xfrm>
          <a:prstGeom prst="bentConnector3">
            <a:avLst/>
          </a:prstGeom>
          <a:ln w="381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Conector: Angulado 18">
            <a:extLst>
              <a:ext uri="{FF2B5EF4-FFF2-40B4-BE49-F238E27FC236}">
                <a16:creationId xmlns:a16="http://schemas.microsoft.com/office/drawing/2014/main" id="{7F8D8394-B46D-4130-9008-2B94733BE4AF}"/>
              </a:ext>
            </a:extLst>
          </p:cNvPr>
          <p:cNvCxnSpPr>
            <a:cxnSpLocks/>
          </p:cNvCxnSpPr>
          <p:nvPr/>
        </p:nvCxnSpPr>
        <p:spPr>
          <a:xfrm>
            <a:off x="219075" y="3686175"/>
            <a:ext cx="700224" cy="666750"/>
          </a:xfrm>
          <a:prstGeom prst="bentConnector3">
            <a:avLst>
              <a:gd name="adj1" fmla="val -330"/>
            </a:avLst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BED85F69-FE1A-440F-810C-9D886B1F3E4D}"/>
              </a:ext>
            </a:extLst>
          </p:cNvPr>
          <p:cNvSpPr txBox="1"/>
          <p:nvPr/>
        </p:nvSpPr>
        <p:spPr>
          <a:xfrm>
            <a:off x="2752725" y="4678302"/>
            <a:ext cx="31486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Tabela 1: Comparação de Algoritmos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C1E1D46-1654-409E-B313-421CF153F410}"/>
              </a:ext>
            </a:extLst>
          </p:cNvPr>
          <p:cNvSpPr txBox="1"/>
          <p:nvPr/>
        </p:nvSpPr>
        <p:spPr>
          <a:xfrm>
            <a:off x="8749145" y="4738254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051273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276718" y="445704"/>
            <a:ext cx="69257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dirty="0"/>
              <a:t>Algoritmo de Ordenação Híbrido</a:t>
            </a:r>
            <a:endParaRPr sz="3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22D6766F-AB2D-403F-9ABA-8CF80CBC318D}"/>
              </a:ext>
            </a:extLst>
          </p:cNvPr>
          <p:cNvSpPr/>
          <p:nvPr/>
        </p:nvSpPr>
        <p:spPr>
          <a:xfrm>
            <a:off x="862445" y="2026228"/>
            <a:ext cx="2930237" cy="1684733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 err="1"/>
              <a:t>Insertion</a:t>
            </a:r>
            <a:r>
              <a:rPr lang="pt-BR" sz="2800" dirty="0"/>
              <a:t> </a:t>
            </a:r>
            <a:r>
              <a:rPr lang="pt-BR" sz="2800" dirty="0" err="1"/>
              <a:t>Sort</a:t>
            </a:r>
            <a:endParaRPr lang="pt-BR" sz="2800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8989C53-BBED-4862-8E79-2A4FBBE12720}"/>
              </a:ext>
            </a:extLst>
          </p:cNvPr>
          <p:cNvSpPr/>
          <p:nvPr/>
        </p:nvSpPr>
        <p:spPr>
          <a:xfrm>
            <a:off x="5351320" y="2026228"/>
            <a:ext cx="2930237" cy="1684733"/>
          </a:xfrm>
          <a:prstGeom prst="rect">
            <a:avLst/>
          </a:prstGeom>
          <a:solidFill>
            <a:srgbClr val="82C7A5"/>
          </a:solid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/>
              <a:t>Merge </a:t>
            </a:r>
            <a:r>
              <a:rPr lang="pt-BR" sz="2800" dirty="0" err="1"/>
              <a:t>Sort</a:t>
            </a:r>
            <a:endParaRPr lang="pt-BR" sz="2800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5B52824-0700-4D70-B8B6-3F2371A906AE}"/>
              </a:ext>
            </a:extLst>
          </p:cNvPr>
          <p:cNvSpPr txBox="1"/>
          <p:nvPr/>
        </p:nvSpPr>
        <p:spPr>
          <a:xfrm>
            <a:off x="4197857" y="2261345"/>
            <a:ext cx="7275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dirty="0">
                <a:solidFill>
                  <a:schemeClr val="bg1"/>
                </a:solidFill>
              </a:rPr>
              <a:t>&amp;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45C63A1-59FE-4CAD-834F-DEB855379680}"/>
              </a:ext>
            </a:extLst>
          </p:cNvPr>
          <p:cNvSpPr txBox="1"/>
          <p:nvPr/>
        </p:nvSpPr>
        <p:spPr>
          <a:xfrm>
            <a:off x="8749145" y="4738254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6768863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>
            <a:spLocks noGrp="1"/>
          </p:cNvSpPr>
          <p:nvPr>
            <p:ph type="title"/>
          </p:nvPr>
        </p:nvSpPr>
        <p:spPr>
          <a:xfrm>
            <a:off x="788475" y="1531800"/>
            <a:ext cx="4587000" cy="207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/>
              <a:t>Aplicação do Algoritmo</a:t>
            </a:r>
            <a:endParaRPr sz="4000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7C22556E-6F7B-473D-8F92-F0A84A6C4D8B}"/>
              </a:ext>
            </a:extLst>
          </p:cNvPr>
          <p:cNvSpPr txBox="1"/>
          <p:nvPr/>
        </p:nvSpPr>
        <p:spPr>
          <a:xfrm>
            <a:off x="8749145" y="4738254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36110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6E77215-3D43-4C8A-83D0-3F349DFDC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Etapas do Tim </a:t>
            </a:r>
            <a:r>
              <a:rPr lang="pt-BR" dirty="0" err="1"/>
              <a:t>Sort</a:t>
            </a:r>
            <a:br>
              <a:rPr lang="pt-BR" dirty="0"/>
            </a:br>
            <a:br>
              <a:rPr lang="pt-BR" dirty="0"/>
            </a:br>
            <a:endParaRPr lang="pt-BR" dirty="0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7A1F42D7-2EB7-45F5-AF41-6336D978A0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7500" y="1585734"/>
            <a:ext cx="5972174" cy="2911200"/>
          </a:xfrm>
        </p:spPr>
        <p:txBody>
          <a:bodyPr/>
          <a:lstStyle/>
          <a:p>
            <a:r>
              <a:rPr lang="pt-BR" sz="1600" b="1" dirty="0"/>
              <a:t>Primeira Etapa: </a:t>
            </a:r>
            <a:r>
              <a:rPr lang="pt-BR" sz="1600" dirty="0"/>
              <a:t>Captar um vetor N e utilizar um algoritmo especifico para dividir o vetor N em </a:t>
            </a:r>
            <a:r>
              <a:rPr lang="pt-BR" sz="1600" dirty="0" err="1"/>
              <a:t>sub-vetores</a:t>
            </a:r>
            <a:r>
              <a:rPr lang="pt-BR" sz="1600" dirty="0"/>
              <a:t>;</a:t>
            </a:r>
          </a:p>
          <a:p>
            <a:endParaRPr lang="pt-BR" sz="1600" dirty="0"/>
          </a:p>
          <a:p>
            <a:r>
              <a:rPr lang="pt-BR" sz="1600" b="1" dirty="0"/>
              <a:t>Segunda Etapa: </a:t>
            </a:r>
            <a:r>
              <a:rPr lang="pt-BR" sz="1600" dirty="0"/>
              <a:t>Ordenar utilizando o </a:t>
            </a:r>
            <a:r>
              <a:rPr lang="pt-BR" sz="1600" dirty="0" err="1"/>
              <a:t>InsertionSort</a:t>
            </a:r>
            <a:r>
              <a:rPr lang="pt-BR" sz="1600" dirty="0"/>
              <a:t>.</a:t>
            </a:r>
          </a:p>
          <a:p>
            <a:endParaRPr lang="pt-BR" sz="1600" dirty="0"/>
          </a:p>
          <a:p>
            <a:r>
              <a:rPr lang="pt-BR" sz="1600" b="1" dirty="0"/>
              <a:t>Terceira Etapa: </a:t>
            </a:r>
            <a:r>
              <a:rPr lang="pt-BR" sz="1600" dirty="0"/>
              <a:t>Mesclar os </a:t>
            </a:r>
            <a:r>
              <a:rPr lang="pt-BR" sz="1600" dirty="0" err="1"/>
              <a:t>sub-vetores</a:t>
            </a:r>
            <a:r>
              <a:rPr lang="pt-BR" sz="1600" dirty="0"/>
              <a:t> utilizando </a:t>
            </a:r>
            <a:r>
              <a:rPr lang="pt-BR" sz="1600" dirty="0" err="1"/>
              <a:t>MergeSort</a:t>
            </a:r>
            <a:r>
              <a:rPr lang="pt-BR" sz="1600" dirty="0"/>
              <a:t>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38C235D-BAA5-4D51-B82E-3667C02F0689}"/>
              </a:ext>
            </a:extLst>
          </p:cNvPr>
          <p:cNvSpPr txBox="1"/>
          <p:nvPr/>
        </p:nvSpPr>
        <p:spPr>
          <a:xfrm>
            <a:off x="8749145" y="4738254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2032553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824ECB-1036-471A-8E4B-61C875176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Definições Gerais do Algoritmo</a:t>
            </a:r>
          </a:p>
        </p:txBody>
      </p:sp>
      <p:sp>
        <p:nvSpPr>
          <p:cNvPr id="4" name="Espaço Reservado para Texto 6">
            <a:extLst>
              <a:ext uri="{FF2B5EF4-FFF2-40B4-BE49-F238E27FC236}">
                <a16:creationId xmlns:a16="http://schemas.microsoft.com/office/drawing/2014/main" id="{71090E12-F2F5-4BD1-A9BA-DFD9CEA4B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6988" y="1566863"/>
            <a:ext cx="7038975" cy="2911475"/>
          </a:xfrm>
        </p:spPr>
        <p:txBody>
          <a:bodyPr/>
          <a:lstStyle/>
          <a:p>
            <a:r>
              <a:rPr lang="en-US" sz="1600" dirty="0"/>
              <a:t>Segundo </a:t>
            </a:r>
            <a:r>
              <a:rPr lang="en-US" sz="1600" b="1" i="1" dirty="0"/>
              <a:t>AUGER, Nicolas </a:t>
            </a:r>
            <a:r>
              <a:rPr lang="en-US" sz="1600" b="1" i="1" dirty="0" err="1"/>
              <a:t>em</a:t>
            </a:r>
            <a:r>
              <a:rPr lang="en-US" sz="1600" b="1" i="1" dirty="0"/>
              <a:t> </a:t>
            </a:r>
            <a:r>
              <a:rPr lang="pt-BR" sz="1600" b="1" i="1" dirty="0"/>
              <a:t>“Sobre a pior complexidade do </a:t>
            </a:r>
            <a:r>
              <a:rPr lang="pt-BR" sz="1600" b="1" i="1" dirty="0" err="1"/>
              <a:t>TimSort</a:t>
            </a:r>
            <a:r>
              <a:rPr lang="pt-BR" sz="1600" b="1" i="1" dirty="0"/>
              <a:t>”, </a:t>
            </a:r>
            <a:r>
              <a:rPr lang="en-US" sz="1600" dirty="0"/>
              <a:t>a </a:t>
            </a:r>
            <a:r>
              <a:rPr lang="en-US" sz="1600" dirty="0" err="1"/>
              <a:t>definição</a:t>
            </a:r>
            <a:r>
              <a:rPr lang="en-US" sz="1600" dirty="0"/>
              <a:t> do </a:t>
            </a:r>
            <a:r>
              <a:rPr lang="en-US" sz="1600" dirty="0" err="1"/>
              <a:t>algoritmo</a:t>
            </a:r>
            <a:r>
              <a:rPr lang="en-US" sz="1600" dirty="0"/>
              <a:t> é </a:t>
            </a:r>
            <a:r>
              <a:rPr lang="en-US" sz="1600" dirty="0" err="1"/>
              <a:t>baseada</a:t>
            </a:r>
            <a:r>
              <a:rPr lang="en-US" sz="1600" dirty="0"/>
              <a:t> </a:t>
            </a:r>
            <a:r>
              <a:rPr lang="en-US" sz="1600" dirty="0" err="1"/>
              <a:t>em</a:t>
            </a:r>
            <a:r>
              <a:rPr lang="en-US" sz="1600" dirty="0"/>
              <a:t>: </a:t>
            </a:r>
          </a:p>
          <a:p>
            <a:endParaRPr lang="en-US" sz="1600" dirty="0"/>
          </a:p>
          <a:p>
            <a:r>
              <a:rPr lang="en-US" sz="1600" b="1" dirty="0"/>
              <a:t>N = </a:t>
            </a:r>
            <a:r>
              <a:rPr lang="en-US" sz="1600" dirty="0" err="1"/>
              <a:t>Comprimento</a:t>
            </a:r>
            <a:r>
              <a:rPr lang="en-US" sz="1600" dirty="0"/>
              <a:t> do </a:t>
            </a:r>
            <a:r>
              <a:rPr lang="en-US" sz="1600" dirty="0" err="1"/>
              <a:t>vetor</a:t>
            </a:r>
            <a:r>
              <a:rPr lang="en-US" sz="1600" dirty="0"/>
              <a:t> de Entrada</a:t>
            </a:r>
          </a:p>
          <a:p>
            <a:endParaRPr lang="en-US" sz="1600" dirty="0"/>
          </a:p>
          <a:p>
            <a:r>
              <a:rPr lang="en-US" sz="1600" b="1" dirty="0"/>
              <a:t>Run = </a:t>
            </a:r>
            <a:r>
              <a:rPr lang="en-US" sz="1600" dirty="0" err="1"/>
              <a:t>Subvetor</a:t>
            </a:r>
            <a:r>
              <a:rPr lang="en-US" sz="1600" dirty="0"/>
              <a:t> </a:t>
            </a:r>
            <a:r>
              <a:rPr lang="en-US" sz="1600" dirty="0" err="1"/>
              <a:t>ordenado</a:t>
            </a:r>
            <a:r>
              <a:rPr lang="en-US" sz="1600" dirty="0"/>
              <a:t> que </a:t>
            </a:r>
            <a:r>
              <a:rPr lang="en-US" sz="1600" dirty="0" err="1"/>
              <a:t>compõe</a:t>
            </a:r>
            <a:r>
              <a:rPr lang="en-US" sz="1600" dirty="0"/>
              <a:t> o </a:t>
            </a:r>
            <a:r>
              <a:rPr lang="en-US" sz="1600" dirty="0" err="1"/>
              <a:t>vetor</a:t>
            </a:r>
            <a:r>
              <a:rPr lang="en-US" sz="1600" dirty="0"/>
              <a:t> de entrada</a:t>
            </a:r>
          </a:p>
          <a:p>
            <a:endParaRPr lang="en-US" sz="1600" dirty="0"/>
          </a:p>
          <a:p>
            <a:r>
              <a:rPr lang="en-US" sz="1600" b="1" dirty="0" err="1"/>
              <a:t>Minrun</a:t>
            </a:r>
            <a:r>
              <a:rPr lang="en-US" sz="1600" b="1" dirty="0"/>
              <a:t> = </a:t>
            </a:r>
            <a:r>
              <a:rPr lang="en-US" sz="1600" dirty="0"/>
              <a:t>O </a:t>
            </a:r>
            <a:r>
              <a:rPr lang="en-US" sz="1600" dirty="0" err="1"/>
              <a:t>comprimento</a:t>
            </a:r>
            <a:r>
              <a:rPr lang="en-US" sz="1600" dirty="0"/>
              <a:t> </a:t>
            </a:r>
            <a:r>
              <a:rPr lang="en-US" sz="1600" dirty="0" err="1"/>
              <a:t>minimo</a:t>
            </a:r>
            <a:r>
              <a:rPr lang="en-US" sz="1600" dirty="0"/>
              <a:t> dos Runs. Este </a:t>
            </a:r>
            <a:r>
              <a:rPr lang="en-US" sz="1600" dirty="0" err="1"/>
              <a:t>número</a:t>
            </a:r>
            <a:r>
              <a:rPr lang="en-US" sz="1600" dirty="0"/>
              <a:t> é </a:t>
            </a:r>
            <a:r>
              <a:rPr lang="en-US" sz="1600" dirty="0" err="1"/>
              <a:t>calculado</a:t>
            </a:r>
            <a:r>
              <a:rPr lang="en-US" sz="1600" dirty="0"/>
              <a:t> </a:t>
            </a:r>
            <a:r>
              <a:rPr lang="en-US" sz="1600" dirty="0" err="1"/>
              <a:t>baseado</a:t>
            </a:r>
            <a:r>
              <a:rPr lang="en-US" sz="1600" dirty="0"/>
              <a:t> </a:t>
            </a:r>
            <a:r>
              <a:rPr lang="en-US" sz="1600" dirty="0" err="1"/>
              <a:t>em</a:t>
            </a:r>
            <a:r>
              <a:rPr lang="en-US" sz="1600" dirty="0"/>
              <a:t> N.</a:t>
            </a:r>
            <a:endParaRPr lang="pt-BR" sz="1600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5D1FC84-FF51-4C28-9831-389F7D99476F}"/>
              </a:ext>
            </a:extLst>
          </p:cNvPr>
          <p:cNvSpPr txBox="1"/>
          <p:nvPr/>
        </p:nvSpPr>
        <p:spPr>
          <a:xfrm>
            <a:off x="8749145" y="4738254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675080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0DDDCA-A981-49DB-9EBA-5E7336087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Etapas do Tim </a:t>
            </a:r>
            <a:r>
              <a:rPr lang="pt-BR" dirty="0" err="1"/>
              <a:t>Sort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6F61311-61B0-4123-92D3-660997D105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8675" y="1307850"/>
            <a:ext cx="3990975" cy="295275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C9425A9A-FA97-410C-B734-8EDBAC79D016}"/>
              </a:ext>
            </a:extLst>
          </p:cNvPr>
          <p:cNvSpPr txBox="1"/>
          <p:nvPr/>
        </p:nvSpPr>
        <p:spPr>
          <a:xfrm>
            <a:off x="190501" y="1638300"/>
            <a:ext cx="417195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Alguns autores referenciam que o melhor tamanho do para a execução poderia variar entre 32 e 64.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Porém outros autores sugerem que o valor seja inserido de forma estática, conforme o algoritmo ao lado.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Neste algoritmo, utilizamos o RUN como o valor 32.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1F71AF0-600E-4D36-AB9C-E9FDDAA29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8675" y="1098300"/>
            <a:ext cx="704850" cy="209550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403B4D41-2CA6-4599-BAA1-836F3AAC20E1}"/>
              </a:ext>
            </a:extLst>
          </p:cNvPr>
          <p:cNvSpPr txBox="1"/>
          <p:nvPr/>
        </p:nvSpPr>
        <p:spPr>
          <a:xfrm>
            <a:off x="4876309" y="4538990"/>
            <a:ext cx="35157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>
                <a:solidFill>
                  <a:schemeClr val="bg1"/>
                </a:solidFill>
              </a:rPr>
              <a:t>Código 01: Exemplificação de código para o Tim </a:t>
            </a:r>
            <a:r>
              <a:rPr lang="pt-BR" sz="1100" dirty="0" err="1">
                <a:solidFill>
                  <a:schemeClr val="bg1"/>
                </a:solidFill>
              </a:rPr>
              <a:t>Sort</a:t>
            </a:r>
            <a:endParaRPr lang="pt-BR" sz="1100" dirty="0">
              <a:solidFill>
                <a:schemeClr val="bg1"/>
              </a:solidFill>
            </a:endParaRP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7651FB84-F35F-41E3-AAE7-2EE801670D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8291"/>
          <a:stretch/>
        </p:blipFill>
        <p:spPr>
          <a:xfrm>
            <a:off x="8351325" y="342900"/>
            <a:ext cx="704850" cy="726825"/>
          </a:xfrm>
          <a:prstGeom prst="rect">
            <a:avLst/>
          </a:prstGeom>
        </p:spPr>
      </p:pic>
      <p:sp>
        <p:nvSpPr>
          <p:cNvPr id="13" name="Balão de Fala: Retângulo com Cantos Arredondados 12">
            <a:extLst>
              <a:ext uri="{FF2B5EF4-FFF2-40B4-BE49-F238E27FC236}">
                <a16:creationId xmlns:a16="http://schemas.microsoft.com/office/drawing/2014/main" id="{32833FF6-DB4C-49C5-86AA-C5E4E45319F5}"/>
              </a:ext>
            </a:extLst>
          </p:cNvPr>
          <p:cNvSpPr/>
          <p:nvPr/>
        </p:nvSpPr>
        <p:spPr>
          <a:xfrm>
            <a:off x="8365612" y="67865"/>
            <a:ext cx="511688" cy="238125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500" dirty="0"/>
              <a:t>Código Completo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04C9A6F-1208-4579-89E2-9EEA58093252}"/>
              </a:ext>
            </a:extLst>
          </p:cNvPr>
          <p:cNvSpPr txBox="1"/>
          <p:nvPr/>
        </p:nvSpPr>
        <p:spPr>
          <a:xfrm>
            <a:off x="8749145" y="4738254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584784066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1415</TotalTime>
  <Words>999</Words>
  <Application>Microsoft Office PowerPoint</Application>
  <PresentationFormat>Apresentação na tela (16:9)</PresentationFormat>
  <Paragraphs>184</Paragraphs>
  <Slides>19</Slides>
  <Notes>8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4" baseType="lpstr">
      <vt:lpstr>Arial</vt:lpstr>
      <vt:lpstr>Calibri</vt:lpstr>
      <vt:lpstr>Lato</vt:lpstr>
      <vt:lpstr>Montserrat</vt:lpstr>
      <vt:lpstr>Focus</vt:lpstr>
      <vt:lpstr>Algoritmo TimSort</vt:lpstr>
      <vt:lpstr>Conceito</vt:lpstr>
      <vt:lpstr>O que é TimSort </vt:lpstr>
      <vt:lpstr>Comparações de Algoritmos</vt:lpstr>
      <vt:lpstr>Algoritmo de Ordenação Híbrido </vt:lpstr>
      <vt:lpstr>Aplicação do Algoritmo</vt:lpstr>
      <vt:lpstr>Etapas do Tim Sort  </vt:lpstr>
      <vt:lpstr>Definições Gerais do Algoritmo</vt:lpstr>
      <vt:lpstr>Etapas do Tim Sort</vt:lpstr>
      <vt:lpstr>Explicação Detalhadas</vt:lpstr>
      <vt:lpstr>Demonstração</vt:lpstr>
      <vt:lpstr>Vantagens e Desvantagens</vt:lpstr>
      <vt:lpstr>Vantagens e Desvantagens do Algoritmo</vt:lpstr>
      <vt:lpstr>Aplicações em casos reais</vt:lpstr>
      <vt:lpstr>Aplicações na Industria</vt:lpstr>
      <vt:lpstr>Problemas em aberto</vt:lpstr>
      <vt:lpstr>Problemas em aberto</vt:lpstr>
      <vt:lpstr>Referências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Algoritmo TimSort</dc:title>
  <dc:creator>Natan Nascimento (Teltec Solutions)</dc:creator>
  <cp:lastModifiedBy>Natan Nascimento (Teltec Solutions)</cp:lastModifiedBy>
  <cp:revision>33</cp:revision>
  <dcterms:modified xsi:type="dcterms:W3CDTF">2020-05-12T23:29:37Z</dcterms:modified>
</cp:coreProperties>
</file>